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85" r:id="rId16"/>
    <p:sldId id="273" r:id="rId17"/>
    <p:sldId id="274" r:id="rId18"/>
    <p:sldId id="275" r:id="rId19"/>
    <p:sldId id="276" r:id="rId20"/>
    <p:sldId id="286" r:id="rId21"/>
    <p:sldId id="278" r:id="rId22"/>
    <p:sldId id="288" r:id="rId23"/>
    <p:sldId id="287" r:id="rId24"/>
    <p:sldId id="277" r:id="rId25"/>
    <p:sldId id="289" r:id="rId26"/>
    <p:sldId id="290" r:id="rId27"/>
    <p:sldId id="291" r:id="rId28"/>
    <p:sldId id="292" r:id="rId29"/>
    <p:sldId id="293" r:id="rId30"/>
    <p:sldId id="280" r:id="rId3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513" autoAdjust="0"/>
    <p:restoredTop sz="94660"/>
  </p:normalViewPr>
  <p:slideViewPr>
    <p:cSldViewPr>
      <p:cViewPr>
        <p:scale>
          <a:sx n="66" d="100"/>
          <a:sy n="66" d="100"/>
        </p:scale>
        <p:origin x="-174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Pravokut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Pravokut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Pravokut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Pravokut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Pravokut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2" name="Rezervirano mjesto podnožj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12" name="Rezervirano mjesto broja slajd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 dirty="0"/>
          </a:p>
        </p:txBody>
      </p:sp>
      <p:sp>
        <p:nvSpPr>
          <p:cNvPr id="16" name="Rezervirano mjesto teksta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5" name="Rezervirano mjesto teksta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Pravokut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Pravokut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Pravokut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dirty="0" smtClean="0"/>
              <a:t>Pritisnite ikonu za dodavanje slike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7" name="Pravokut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Pravokut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Pravokut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B0FA7D-CF9B-4624-9A1E-C951DE913AD7}" type="datetimeFigureOut">
              <a:rPr lang="sr-Latn-CS" smtClean="0"/>
              <a:pPr/>
              <a:t>23.11.2020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7" name="Pravokut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Pravokut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Pravokut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407D60-54E9-4E3B-9ACA-EB4DA9194B41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Međukurikularni pristup podučavanju engleskog jezika definiran na ishodima učenja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Martina Jurković-Rako, prof. engleskog jezika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Trenutni nastavni planovi i programi u osnovnim i srednjim školama u BiH</a:t>
            </a:r>
          </a:p>
          <a:p>
            <a:r>
              <a:rPr lang="hr-HR" dirty="0" smtClean="0"/>
              <a:t>Novi pristupi strategiji odgoja i obrazovanja – kurikulumski pristup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KROSKURIKULARNOST I MEĐUPREDMETNO POVEZIVANJE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Što su kompetencije?</a:t>
            </a:r>
          </a:p>
          <a:p>
            <a:r>
              <a:rPr lang="hr-HR" dirty="0" smtClean="0"/>
              <a:t>ZNANJE, SPOSOBNOST i SPREMNOST da se riješe kompleksni zadaci</a:t>
            </a:r>
          </a:p>
          <a:p>
            <a:r>
              <a:rPr lang="hr-HR" dirty="0" smtClean="0"/>
              <a:t>Kompetencija je širi pojam od znanja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Što su ključne kompetencije?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Ključne kompetencije – set kompetencija potrebnih svakoj osobi kako bi postigla osobno ispunjenje i razvoj, aktivno građansko ponašanje, socijalnu inkluziju i zapošljavanje (Europski referentni okvir, 2007) – one su univerzalne i postavljene kao strateški ishodi obrazovanja</a:t>
            </a:r>
          </a:p>
          <a:p>
            <a:r>
              <a:rPr lang="hr-HR" b="1" dirty="0" smtClean="0"/>
              <a:t>10 ključnih kompetencija za cjeloživotno učenje </a:t>
            </a:r>
            <a:r>
              <a:rPr lang="hr-HR" dirty="0" smtClean="0"/>
              <a:t>za obrazovne sustave u BiH (Agencija za predškolsko, osnovno i srednje obrazovanje Bosne i Hercegovine) – </a:t>
            </a:r>
            <a:r>
              <a:rPr lang="hr-HR" b="1" dirty="0" smtClean="0"/>
              <a:t>kroskurikularne ključne kompetencije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Sustav nastavnih veza</a:t>
            </a:r>
            <a:br>
              <a:rPr lang="hr-HR" dirty="0" smtClean="0"/>
            </a:br>
            <a:r>
              <a:rPr lang="hr-HR" dirty="0" smtClean="0"/>
              <a:t>Jednopredmetno povezivanje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Integracije unutar nastavnog predmeta</a:t>
            </a:r>
          </a:p>
          <a:p>
            <a:r>
              <a:rPr lang="hr-HR" dirty="0" smtClean="0"/>
              <a:t>Integriranje tema tijekom jednoga razreda</a:t>
            </a:r>
          </a:p>
          <a:p>
            <a:r>
              <a:rPr lang="hr-HR" dirty="0" smtClean="0"/>
              <a:t>Povezivanje tema kroz razrede</a:t>
            </a:r>
          </a:p>
          <a:p>
            <a:r>
              <a:rPr lang="hr-HR" dirty="0" smtClean="0"/>
              <a:t>Važna komponenta nastavnog povezivanja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Višepredmetno povezivanje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Povezivanje ciljeva, metoda i / ili sadržaja više nastavnih predmeta</a:t>
            </a:r>
          </a:p>
          <a:p>
            <a:r>
              <a:rPr lang="hr-HR" dirty="0" smtClean="0"/>
              <a:t>Vrednovanje više nastavnih predmeta</a:t>
            </a:r>
          </a:p>
          <a:p>
            <a:r>
              <a:rPr lang="hr-HR" dirty="0" smtClean="0"/>
              <a:t>Povezani rad nastavnika više nastavnih predmeta</a:t>
            </a:r>
          </a:p>
          <a:p>
            <a:r>
              <a:rPr lang="hr-HR" dirty="0" smtClean="0"/>
              <a:t>Učinkovito postizanje ciljeva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Što je kroskurikularnost i kroskurikularno povezivanje?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Kroskurikularnost – način ostvarivanja ciljeva kurikuluma koji su u vezi s jednim nastavnim predmetom, više nastavnih predmeta, područja ili sa svim nastavnim predmetima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Kako se ostvaruje integracija - primjer tematske integracije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Integrirani pristup nastavi i učenju podrazumijeva npr.:</a:t>
            </a:r>
          </a:p>
          <a:p>
            <a:r>
              <a:rPr lang="hr-HR" dirty="0" smtClean="0"/>
              <a:t>Metode i oblike rada poput oluje ideja, umne mape i sl.</a:t>
            </a:r>
          </a:p>
          <a:p>
            <a:r>
              <a:rPr lang="hr-HR" dirty="0" smtClean="0"/>
              <a:t>Povezivanje iskustva s temom i sadržajem koji se obrađuje na satu</a:t>
            </a:r>
          </a:p>
          <a:p>
            <a:r>
              <a:rPr lang="hr-HR" dirty="0" smtClean="0"/>
              <a:t>Organizaciju učenika u timove</a:t>
            </a:r>
          </a:p>
          <a:p>
            <a:r>
              <a:rPr lang="hr-HR" dirty="0" smtClean="0"/>
              <a:t>Zaduživanje prije nastavnog sata istraživanjem neke teme ili zadatka</a:t>
            </a:r>
          </a:p>
          <a:p>
            <a:r>
              <a:rPr lang="hr-HR" dirty="0" smtClean="0"/>
              <a:t>Poticanje rasprave među učenicima – oni daju svoje prosudbe i donose odluke, prezentiraju ili zastupaju svoje ili stavove tima – dakle razvijaju kompetencije za daljnje školovanje i život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TEMATSKA INTEGRACIJA – pojedinačni nastavni sadržaji organiziraju se u šire teme i tematske cjeline, brišu se granice među pojedinačnim nastavnim predmetima i omogućuje se stjecanje i razvoj znanja o jednoj pojavi iz perspektive različitih disciplina i nastavnih predmeta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Kroskurikularno i međupredmetno područje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Obuhvaća 3 teme:</a:t>
            </a:r>
          </a:p>
          <a:p>
            <a:r>
              <a:rPr lang="hr-HR" dirty="0" smtClean="0"/>
              <a:t>KARIJERNA ORIJENTACJA</a:t>
            </a:r>
          </a:p>
          <a:p>
            <a:r>
              <a:rPr lang="hr-HR" dirty="0" smtClean="0"/>
              <a:t>ANTIKORUPCIJA </a:t>
            </a:r>
          </a:p>
          <a:p>
            <a:r>
              <a:rPr lang="hr-HR" dirty="0" smtClean="0"/>
              <a:t> PODUZETNIŠTVO</a:t>
            </a:r>
          </a:p>
          <a:p>
            <a:r>
              <a:rPr lang="hr-HR" dirty="0" smtClean="0"/>
              <a:t>Karakteristični elementi:</a:t>
            </a:r>
          </a:p>
          <a:p>
            <a:r>
              <a:rPr lang="hr-HR" dirty="0" smtClean="0"/>
              <a:t>1. Ciljevi nisu u vezi samo jednog nastavnog predmeta – uvezivanje kurikuluma</a:t>
            </a:r>
          </a:p>
          <a:p>
            <a:r>
              <a:rPr lang="hr-HR" dirty="0" smtClean="0"/>
              <a:t>2. Promoviranje timskog rada među predmetnim nastavnicima</a:t>
            </a:r>
          </a:p>
          <a:p>
            <a:r>
              <a:rPr lang="hr-HR" dirty="0" smtClean="0"/>
              <a:t>3. Ključne kompetencije nisu u vezi samo s jednim nastavnim predmetom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Poduzetništvo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Prepoznavanje poslovnih prilika</a:t>
            </a:r>
          </a:p>
          <a:p>
            <a:r>
              <a:rPr lang="hr-HR" dirty="0" smtClean="0"/>
              <a:t>Pripremanje planova za realizaciju ideja</a:t>
            </a:r>
          </a:p>
          <a:p>
            <a:r>
              <a:rPr lang="hr-HR" dirty="0" smtClean="0"/>
              <a:t>Preuzimanje rizika tijekom ostvarivanja ideja</a:t>
            </a:r>
          </a:p>
          <a:p>
            <a:r>
              <a:rPr lang="hr-HR" dirty="0" smtClean="0"/>
              <a:t>Zahtijeva izgradnju vještina iz svih predmeta</a:t>
            </a:r>
          </a:p>
          <a:p>
            <a:r>
              <a:rPr lang="hr-HR" dirty="0" smtClean="0"/>
              <a:t>Važno u funkciji zapošljavanja i rada, ali i aktivnoga djelovanja u socijalnom okružju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Razvoj poduzetništva u okviru nastavnih aktivnosti engleskog jezika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 smtClean="0"/>
              <a:t>Pomaže razvoju pisane i usmene komunikacije, razvoju generičkih vještina i izgradnji poduzetničkih stavova</a:t>
            </a:r>
          </a:p>
          <a:p>
            <a:r>
              <a:rPr lang="hr-HR" dirty="0" smtClean="0"/>
              <a:t>Nastava jezika je veoma primjerena za sve oblike poduzetničkog učenja, važno – stjecanje samopouzdanja razvojem vještina prezentiranja i javnoga nastupanja:</a:t>
            </a:r>
          </a:p>
          <a:p>
            <a:r>
              <a:rPr lang="hr-HR" dirty="0" smtClean="0"/>
              <a:t>Učenički projekt – školski časopis</a:t>
            </a:r>
          </a:p>
          <a:p>
            <a:r>
              <a:rPr lang="hr-HR" dirty="0" smtClean="0"/>
              <a:t>Osmišljavanje i realiziranje reklamnih kampanja</a:t>
            </a:r>
          </a:p>
          <a:p>
            <a:r>
              <a:rPr lang="hr-HR" dirty="0" smtClean="0"/>
              <a:t>Pisanje raznih članaka, oglasa i sl.</a:t>
            </a:r>
          </a:p>
          <a:p>
            <a:r>
              <a:rPr lang="hr-HR" dirty="0" smtClean="0"/>
              <a:t>Rad na školskoj web prezentaciji</a:t>
            </a:r>
          </a:p>
          <a:p>
            <a:r>
              <a:rPr lang="hr-HR" dirty="0" smtClean="0"/>
              <a:t>Debatni i književni klubovi</a:t>
            </a:r>
          </a:p>
          <a:p>
            <a:r>
              <a:rPr lang="hr-HR" dirty="0" smtClean="0"/>
              <a:t>‘’prevoditeljski ured’’ – prevođenje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Dramatizacija tekstova</a:t>
            </a:r>
          </a:p>
          <a:p>
            <a:r>
              <a:rPr lang="hr-HR" dirty="0" smtClean="0"/>
              <a:t>Izrada tematskih rječnika</a:t>
            </a:r>
          </a:p>
          <a:p>
            <a:r>
              <a:rPr lang="hr-HR" dirty="0" smtClean="0"/>
              <a:t>Izrada eseja u zadanim rokovima</a:t>
            </a:r>
          </a:p>
          <a:p>
            <a:r>
              <a:rPr lang="hr-HR" dirty="0" smtClean="0"/>
              <a:t>Pisana komunikacija, izrada prezentacija, novinskih tekstova, oglasa, reklama, kazalište, sajam knjiga i sl.</a:t>
            </a:r>
          </a:p>
          <a:p>
            <a:r>
              <a:rPr lang="hr-HR" dirty="0" smtClean="0"/>
              <a:t>Intervju s uspješnim poduzetnicima iz lokalne sredine</a:t>
            </a:r>
          </a:p>
          <a:p>
            <a:r>
              <a:rPr lang="hr-HR" dirty="0" smtClean="0"/>
              <a:t>Osmišljavanje brošura, letaka, jelovnika na engleskom jeziku za lokalne ugostitelje/tvrtke</a:t>
            </a:r>
          </a:p>
          <a:p>
            <a:r>
              <a:rPr lang="hr-HR" dirty="0" smtClean="0"/>
              <a:t>Reklamna poruka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Razvoj poduzetništva međupredmetnim povezivanjem na osnovi zajedničke teme - PRIMJER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Tema VODA</a:t>
            </a:r>
          </a:p>
          <a:p>
            <a:r>
              <a:rPr lang="hr-HR" dirty="0" smtClean="0"/>
              <a:t>Hrvatski jezik: tekstovi iz književnosti i umjetnička predstava ovog pojma</a:t>
            </a:r>
          </a:p>
          <a:p>
            <a:r>
              <a:rPr lang="hr-HR" dirty="0" smtClean="0"/>
              <a:t>Likovna kultura: vizualna predodžba vode</a:t>
            </a:r>
          </a:p>
          <a:p>
            <a:r>
              <a:rPr lang="hr-HR" dirty="0" smtClean="0"/>
              <a:t>Glazbena kultura: voda kao inspiracija skladateljima</a:t>
            </a:r>
          </a:p>
          <a:p>
            <a:r>
              <a:rPr lang="hr-HR" dirty="0" smtClean="0"/>
              <a:t>Matematika: zapremina i mjerenje vodostaja</a:t>
            </a:r>
          </a:p>
          <a:p>
            <a:r>
              <a:rPr lang="hr-HR" dirty="0" smtClean="0"/>
              <a:t>Kemija: kemijski sastav vode</a:t>
            </a:r>
          </a:p>
          <a:p>
            <a:r>
              <a:rPr lang="hr-HR" dirty="0" smtClean="0"/>
              <a:t>Biologija: voda kao izvor života i stanište biljaka i životinja; voda u organizmu čovjeka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Fizika: fizička svojstva vode</a:t>
            </a:r>
          </a:p>
          <a:p>
            <a:r>
              <a:rPr lang="hr-HR" dirty="0" smtClean="0"/>
              <a:t>Povijest: nastanak prvih država pored rijeka i mora; nastanak gradova uz vode</a:t>
            </a:r>
          </a:p>
          <a:p>
            <a:r>
              <a:rPr lang="hr-HR" dirty="0" smtClean="0"/>
              <a:t>Zemljopis: hidrosfera i vodene površine na Zemlji</a:t>
            </a:r>
          </a:p>
          <a:p>
            <a:r>
              <a:rPr lang="hr-HR" dirty="0" smtClean="0"/>
              <a:t>TZK: vodeni sportovi</a:t>
            </a:r>
          </a:p>
          <a:p>
            <a:r>
              <a:rPr lang="hr-HR" dirty="0" smtClean="0"/>
              <a:t>Engleski jezik: vokabular povezan s vodom (asocijacije, brainstorming); gramatika - sintaksa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Sat engleskog jezika na temu ‘’Voda’’ s ciljem razvoja poduzetništva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r-HR" dirty="0" smtClean="0"/>
              <a:t>   </a:t>
            </a:r>
            <a:r>
              <a:rPr lang="hr-HR" b="1" dirty="0" smtClean="0"/>
              <a:t>Uvodni dio sata</a:t>
            </a:r>
            <a:r>
              <a:rPr lang="hr-HR" dirty="0" smtClean="0"/>
              <a:t>: na ploči napisana riječ WATER; od učenika se traži da dopišu asocijacije i prezentiraju u obliku umne mape. Učenici su naveli sljedeće riječi: health, tea, drink, glass, litre, vital, important, river, ocean, cleaning, shower, rain, liquid, mineral, fresh.</a:t>
            </a:r>
          </a:p>
          <a:p>
            <a:r>
              <a:rPr lang="hr-HR" dirty="0" smtClean="0"/>
              <a:t>Učenici sastavljaju riječi u smislene nizove i pokazuju znanje iz gramatike i vokabulara: glass / drink of water; drinking water; spring/mineral/bottled/tap water; hot/cold/boiling/; salt/fresh water; turn on/turn off the tap; by water (by boat); like water (used to show disapproval) 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Glavni dio sata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Izabire se voditelj rasprave, učenik koji postavlja pitanja drugima (pitanja nastavnica unaprijed pripremila); učenici sami vode raspravu na engleskome jeziku, nastavnica promatra</a:t>
            </a:r>
          </a:p>
          <a:p>
            <a:r>
              <a:rPr lang="hr-HR" dirty="0" smtClean="0"/>
              <a:t>Učenici opušteniji, aktivno sudjeluju te slobodno izražavaju svoja mišljenja</a:t>
            </a:r>
          </a:p>
          <a:p>
            <a:r>
              <a:rPr lang="hr-HR" dirty="0" smtClean="0"/>
              <a:t>Nakon rasprave, nastavnica dijeli učenike u 4 radne skupine i svakoj skupini daje po 1 zadatak</a:t>
            </a:r>
          </a:p>
          <a:p>
            <a:r>
              <a:rPr lang="hr-HR" dirty="0" smtClean="0"/>
              <a:t>Svaka skupina bira svog ‘’izvjestitelja’’ koji će predstaviti mišljenje i rad skupine</a:t>
            </a:r>
          </a:p>
          <a:p>
            <a:r>
              <a:rPr lang="hr-HR" dirty="0" smtClean="0"/>
              <a:t>Učenicima se daje 15-20 minuta da završe zadatak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Zadatci 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Skupina 1 i 2: napraviti naljepnicu za bocu vode koju je nastavnica pripremila. Dati naziv vodi. Očekuje se kreativnost i razmišljanje o tome što bi najbolje prodalo bocu vode</a:t>
            </a:r>
          </a:p>
          <a:p>
            <a:r>
              <a:rPr lang="hr-HR" dirty="0" smtClean="0"/>
              <a:t>Skupina 3: učenicima se daje boca vode s običnom naljepnicom, objašnjava im se kako ja ta voda kvalitetna, ali naljepnica je obična. Trebaju razmisliti koja bi bila cijena te vode i zašto. Što prodaje dobru vodu, kvaliteta ili naljepnica?</a:t>
            </a:r>
          </a:p>
          <a:p>
            <a:r>
              <a:rPr lang="hr-HR" dirty="0" smtClean="0"/>
              <a:t>Skupina 4: Osmisliti reklamu za bocu vode sa slikama i logom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Završni dio sata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Učenici ukratko izlažu svoj rad, individualno i kao skupina</a:t>
            </a:r>
          </a:p>
          <a:p>
            <a:r>
              <a:rPr lang="hr-HR" dirty="0" smtClean="0"/>
              <a:t>Zapažanja nastavnice: pozitivna atmosfera; motiviranost; podjednaka uključenost učenika u skupinama; uspješno izražavanje vlastitog mišljenja i sugeriranje drugim skupinama što su mogli bolje, a što su dobro uradili; učenici su sami osmislili marketing, izgled i cijenu proizvoda utemeljenu na istinitim činjenicama, shvatili su kako kvaliteta prodaje proizvod, ali i dobra reklama.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Ishodi učenja za komponentu PODUZETNIŠTVO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1. Istražuje poduzetno djelovanje u različitim aspektima života</a:t>
            </a:r>
          </a:p>
          <a:p>
            <a:r>
              <a:rPr lang="hr-HR" dirty="0" smtClean="0"/>
              <a:t>2. Analizira oblike i procese u poduzetništvu</a:t>
            </a:r>
          </a:p>
          <a:p>
            <a:r>
              <a:rPr lang="hr-HR" dirty="0" smtClean="0"/>
              <a:t>3. Procjenjuje i predlaže svojstva poduzetnoga djelovanja u različitim kontekstima učenja i života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Antikorupcija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Dva smjera borbe s korupcijom</a:t>
            </a:r>
          </a:p>
          <a:p>
            <a:r>
              <a:rPr lang="hr-HR" dirty="0" smtClean="0"/>
              <a:t>1. Kažnjavanje počinitelja</a:t>
            </a:r>
          </a:p>
          <a:p>
            <a:r>
              <a:rPr lang="hr-HR" dirty="0" smtClean="0"/>
              <a:t>2. Prevencija korupcije</a:t>
            </a:r>
          </a:p>
          <a:p>
            <a:r>
              <a:rPr lang="hr-HR" dirty="0" smtClean="0"/>
              <a:t>Prevencija korupcije postiže se odgojem i obrazovanjem mladih u kojem se poseban naglasak stavlja na razvoj otpornosti učenika na pritiske vršnjaka i prilagođavanje vlastitih odluka i ponašanja onomu ‘’što svi rade’’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Komponenta antikorupcije u nastavi engleskog jezika - primjeri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1. Rasprave, radionice, simulacije u vezi s građanskim društvom, korupcijom, etičnošću, pravednošću, jednakosti u društvu, društvenom odgovornosti, transparentnosti i sl. Učenici promišljaju, prosuđuju, procjenjuju, rješavaju moralne nedoumice i tako razvijaju stavove i vrijednosti</a:t>
            </a:r>
          </a:p>
          <a:p>
            <a:r>
              <a:rPr lang="hr-HR" dirty="0" smtClean="0"/>
              <a:t>2. prezentacije, pisanje peticija, izrada upitnika za anketu, analiza predrasuda i sl.</a:t>
            </a:r>
          </a:p>
          <a:p>
            <a:r>
              <a:rPr lang="hr-HR" dirty="0" smtClean="0"/>
              <a:t>3. natjecanje na temu borbe protiv korupcije u obrazovanju – pisanje eseja</a:t>
            </a:r>
          </a:p>
          <a:p>
            <a:r>
              <a:rPr lang="hr-HR" dirty="0" smtClean="0"/>
              <a:t>4. snimanje videa, kratkog filma na engleskom jeziku ili izrada animiranog spota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Ishodi učenja za komponentu ANTIKORUPCIJA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1. Kritički procjenjuje odnose između koruptivnih ponašanja i društvenog razvitka</a:t>
            </a:r>
          </a:p>
          <a:p>
            <a:r>
              <a:rPr lang="hr-HR" dirty="0" smtClean="0"/>
              <a:t>2. Kritički procjenjuje odnose između individualnih karakteristika, konteksta i koruptivnih ponašanja</a:t>
            </a:r>
          </a:p>
          <a:p>
            <a:r>
              <a:rPr lang="hr-HR" dirty="0" smtClean="0"/>
              <a:t>3. </a:t>
            </a:r>
            <a:r>
              <a:rPr lang="hr-HR" dirty="0" smtClean="0"/>
              <a:t>Osmišlja </a:t>
            </a:r>
            <a:r>
              <a:rPr lang="hr-HR" dirty="0" smtClean="0"/>
              <a:t>osobni angažman u borbi protiv korupcije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Karijerna orijentacija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Stjecanje znanja i vještina koje će učenicima pomoći u donošenju zrele i informirane odluke o odabiru zanimanja</a:t>
            </a:r>
          </a:p>
          <a:p>
            <a:r>
              <a:rPr lang="hr-HR" dirty="0" smtClean="0"/>
              <a:t>Generalne smjernice za sve nastavne predmete:</a:t>
            </a:r>
          </a:p>
          <a:p>
            <a:r>
              <a:rPr lang="hr-HR" dirty="0" smtClean="0"/>
              <a:t>1.spoznaja o samome sebi i vlastitim obilježjima</a:t>
            </a:r>
          </a:p>
          <a:p>
            <a:r>
              <a:rPr lang="hr-HR" dirty="0" smtClean="0"/>
              <a:t>2.istraživanje mogućnosti</a:t>
            </a:r>
          </a:p>
          <a:p>
            <a:r>
              <a:rPr lang="hr-HR" dirty="0" smtClean="0"/>
              <a:t>3.Donošenje odluka na karijernom putu</a:t>
            </a:r>
          </a:p>
          <a:p>
            <a:r>
              <a:rPr lang="hr-HR" dirty="0" smtClean="0"/>
              <a:t>ENGLESKI JEZIK: istraživanje o zanimanjima u kulturama engleskog govornog područja i usporedba rada profesionalaca u našoj i engleskoj kulturi; usvajanje vokabulara iz područja odabira zanimanja i razvoja karijere; pisanje životopisa na engleskom jeziku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Ishodi učenja za komponentu KARIJERNA ORIJENTACIJA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1. Procjenjuje vlastite interese i vrijednosti, svoje snage i sposobnosti i formulira životne uloge u kontekstu individualnoga iskustva</a:t>
            </a:r>
          </a:p>
          <a:p>
            <a:r>
              <a:rPr lang="hr-HR" dirty="0" smtClean="0"/>
              <a:t>2. Kritički procjenjuje odnos između vlastitih karakteristika, svijeta obrazovanja i svijeta rada</a:t>
            </a:r>
          </a:p>
          <a:p>
            <a:r>
              <a:rPr lang="hr-HR" dirty="0" smtClean="0"/>
              <a:t>3. Analizira važnost donošenja odluka i posljedica izbora u svim pogledima života</a:t>
            </a:r>
          </a:p>
          <a:p>
            <a:r>
              <a:rPr lang="hr-HR" dirty="0" smtClean="0"/>
              <a:t>4. Koristi konstruktivne načine upravljanja promjenama i strategijama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SAŽETAK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Obrazovni proces u školama vođen nastavnim planovima i programima koje je nastavnik obvezan ostvariti tijekom jedne školske godine</a:t>
            </a:r>
          </a:p>
          <a:p>
            <a:r>
              <a:rPr lang="hr-HR" dirty="0" smtClean="0"/>
              <a:t>Novi pristup – kurikulumski pristup – fokus na ishodima učenja i širem vremenskom razdoblju – usmjeren na razvoj kompetencija</a:t>
            </a:r>
          </a:p>
          <a:p>
            <a:r>
              <a:rPr lang="hr-HR" dirty="0" smtClean="0"/>
              <a:t>Kompetencija – širi pojam od znanja – uključuje znanje, sposobnost da se to znanje iskoristi i spremnost da se znanje primijeni</a:t>
            </a:r>
          </a:p>
          <a:p>
            <a:r>
              <a:rPr lang="hr-HR" dirty="0" smtClean="0"/>
              <a:t>Ključne kompetencije – set kompetencija potrebnih za osobno ispunjenje i razvoj, aktivno građansko ponašanje, socijalnu inkluziju i zapošljavanje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Kroskurikularne ključne kompetencije = strateški ishodi obrazovanja – zahtijeva se integrativni pristup među nastavnim predmetima</a:t>
            </a:r>
          </a:p>
          <a:p>
            <a:r>
              <a:rPr lang="hr-HR" dirty="0" smtClean="0"/>
              <a:t>Jednopredmetno (unutarpredmetno povezivanje)</a:t>
            </a:r>
          </a:p>
          <a:p>
            <a:r>
              <a:rPr lang="hr-HR" dirty="0" smtClean="0"/>
              <a:t>Višepredmetno povezivanje</a:t>
            </a:r>
          </a:p>
          <a:p>
            <a:r>
              <a:rPr lang="hr-HR" dirty="0" smtClean="0"/>
              <a:t>Kroskurikularnost – ostvarivanje ciljeva kurikuluma koji su u vezi s jednim, više ili svim nastavnim predmetima</a:t>
            </a:r>
          </a:p>
          <a:p>
            <a:r>
              <a:rPr lang="hr-HR" dirty="0" smtClean="0"/>
              <a:t>Integrirani pristup učenju i nastavi – učenici su uključeni u nastavni proces, povezuju svoja iskustva s temom i sadržajem nastavnog sata – razvoj kritičkog mišljenja, postavljanje pitanja višeg reda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Tematska integracija – pojedinačni nastavni sadržaji integrirani u šire teme i tematske cjeline</a:t>
            </a:r>
          </a:p>
          <a:p>
            <a:r>
              <a:rPr lang="hr-HR" dirty="0" smtClean="0"/>
              <a:t>Kroskurikularno i međupredmetno područje obuhvaća 3 teme: poduzetništvo, karijernu orijentaciju i antikorupciju</a:t>
            </a:r>
          </a:p>
          <a:p>
            <a:r>
              <a:rPr lang="hr-HR" dirty="0" smtClean="0"/>
              <a:t>Razvoj poduzetništva na satu engleskog jezika: učenički projekt – školski časopis; reklamne kampanje; pisanje članaka; debatni klubovi; prevoditeljski ured i sl.</a:t>
            </a:r>
          </a:p>
          <a:p>
            <a:r>
              <a:rPr lang="hr-HR" dirty="0" smtClean="0"/>
              <a:t>Ishodi učenja za komponentu poduzetništvo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Razvoj karijerne orijentacije na satu engleskog jezika: istraživanje o zanimanjima u kulturi engleskog govornog područja, usporedba s našim zanimanjima</a:t>
            </a:r>
          </a:p>
          <a:p>
            <a:r>
              <a:rPr lang="hr-HR" dirty="0" smtClean="0"/>
              <a:t>Ishodi učenja za komponentu karijerna orijentacija</a:t>
            </a:r>
          </a:p>
          <a:p>
            <a:r>
              <a:rPr lang="hr-HR" dirty="0" smtClean="0"/>
              <a:t>Razvoj antikorupcije na satu engleskog jezika: rasprave, radionice, istraživanje, natjecanje, izrada videa/spota i sl.</a:t>
            </a:r>
          </a:p>
          <a:p>
            <a:r>
              <a:rPr lang="hr-HR" dirty="0" smtClean="0"/>
              <a:t>Ishodi učenja za komponentu antikorupcija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6600" dirty="0" smtClean="0"/>
              <a:t>Hvala na pozornosti!</a:t>
            </a:r>
          </a:p>
          <a:p>
            <a:endParaRPr lang="hr-HR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jan">
  <a:themeElements>
    <a:clrScheme name="Medij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j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j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2223</TotalTime>
  <Words>1643</Words>
  <Application>Microsoft Office PowerPoint</Application>
  <PresentationFormat>Prikaz na zaslonu (4:3)</PresentationFormat>
  <Paragraphs>141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30</vt:i4>
      </vt:variant>
    </vt:vector>
  </HeadingPairs>
  <TitlesOfParts>
    <vt:vector size="31" baseType="lpstr">
      <vt:lpstr>Medijan</vt:lpstr>
      <vt:lpstr>Međukurikularni pristup podučavanju engleskog jezika definiran na ishodima učenja</vt:lpstr>
      <vt:lpstr>UVOD</vt:lpstr>
      <vt:lpstr>KROSKURIKULARNOST I MEĐUPREDMETNO POVEZIVANJE</vt:lpstr>
      <vt:lpstr>Što su ključne kompetencije?</vt:lpstr>
      <vt:lpstr>Sustav nastavnih veza Jednopredmetno povezivanje</vt:lpstr>
      <vt:lpstr>Višepredmetno povezivanje</vt:lpstr>
      <vt:lpstr>Što je kroskurikularnost i kroskurikularno povezivanje?</vt:lpstr>
      <vt:lpstr>Kako se ostvaruje integracija - primjer tematske integracije</vt:lpstr>
      <vt:lpstr>Slajd 9</vt:lpstr>
      <vt:lpstr>Kroskurikularno i međupredmetno područje</vt:lpstr>
      <vt:lpstr>Poduzetništvo</vt:lpstr>
      <vt:lpstr>Razvoj poduzetništva u okviru nastavnih aktivnosti engleskog jezika</vt:lpstr>
      <vt:lpstr>Slajd 13</vt:lpstr>
      <vt:lpstr>Razvoj poduzetništva međupredmetnim povezivanjem na osnovi zajedničke teme - PRIMJER</vt:lpstr>
      <vt:lpstr>Slajd 15</vt:lpstr>
      <vt:lpstr>Sat engleskog jezika na temu ‘’Voda’’ s ciljem razvoja poduzetništva</vt:lpstr>
      <vt:lpstr>Glavni dio sata</vt:lpstr>
      <vt:lpstr>Zadatci </vt:lpstr>
      <vt:lpstr>Završni dio sata</vt:lpstr>
      <vt:lpstr>Ishodi učenja za komponentu PODUZETNIŠTVO</vt:lpstr>
      <vt:lpstr>Antikorupcija</vt:lpstr>
      <vt:lpstr>Komponenta antikorupcije u nastavi engleskog jezika - primjeri</vt:lpstr>
      <vt:lpstr>Ishodi učenja za komponentu ANTIKORUPCIJA</vt:lpstr>
      <vt:lpstr>Karijerna orijentacija</vt:lpstr>
      <vt:lpstr>Ishodi učenja za komponentu KARIJERNA ORIJENTACIJA</vt:lpstr>
      <vt:lpstr>SAŽETAK</vt:lpstr>
      <vt:lpstr>Slajd 27</vt:lpstr>
      <vt:lpstr>Slajd 28</vt:lpstr>
      <vt:lpstr>Slajd 29</vt:lpstr>
      <vt:lpstr>Slajd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Međukurikularni pristup podučavanju engleskog jezika definiran na ishodima učenja</dc:title>
  <dc:creator>Home</dc:creator>
  <cp:lastModifiedBy>Home</cp:lastModifiedBy>
  <cp:revision>68</cp:revision>
  <dcterms:created xsi:type="dcterms:W3CDTF">2020-11-17T11:08:01Z</dcterms:created>
  <dcterms:modified xsi:type="dcterms:W3CDTF">2020-11-23T16:57:42Z</dcterms:modified>
</cp:coreProperties>
</file>