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73" r:id="rId8"/>
    <p:sldId id="268" r:id="rId9"/>
    <p:sldId id="269" r:id="rId10"/>
    <p:sldId id="271" r:id="rId11"/>
    <p:sldId id="272" r:id="rId12"/>
    <p:sldId id="274" r:id="rId13"/>
    <p:sldId id="275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r-HR"/>
          </a:p>
        </p:txBody>
      </p:sp>
      <p:sp>
        <p:nvSpPr>
          <p:cNvPr id="10" name="Pravokut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avokut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avokut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avni poveznik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avni poveznik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avni poveznik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avni poveznik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avni poveznik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avokut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r-HR"/>
          </a:p>
        </p:txBody>
      </p:sp>
      <p:sp>
        <p:nvSpPr>
          <p:cNvPr id="9" name="Pravokut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avni poveznik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avni poveznik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avni poveznik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avokut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avni poveznik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2" name="Rezervirano mjesto teksta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4" name="Rezervirano mjesto teksta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6" name="Rezervirano mjesto datum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avni poveznik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avokut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zervirano mjesto sadržaja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1" name="Rezervirano mjesto datum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3" name="Rezervirano mjesto podnožj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avokut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avni poveznik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avni poveznik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avni poveznik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Rezervirano mjesto datum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18" name="Rezervirano mjesto broja slajd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1" name="Rezervirano mjesto podnožj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avni poveznik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120223-F990-463F-8335-95FF21DFCB8E}" type="datetimeFigureOut">
              <a:rPr lang="sr-Latn-CS" smtClean="0"/>
              <a:pPr/>
              <a:t>20.4.2020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Ravni poveznik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avokut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avni poveznik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A1076BF-80A0-4F3C-B7F4-6D705CF202E7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mailto:pedagoskasluzba1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071934" y="3143248"/>
            <a:ext cx="4714908" cy="71438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hr-HR" dirty="0" smtClean="0">
                <a:solidFill>
                  <a:schemeClr val="tx1"/>
                </a:solidFill>
              </a:rPr>
              <a:t>  Roditeljski  stres</a:t>
            </a:r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000232" y="5715016"/>
            <a:ext cx="7143768" cy="928694"/>
          </a:xfrm>
          <a:solidFill>
            <a:schemeClr val="accent1"/>
          </a:solidFill>
        </p:spPr>
        <p:txBody>
          <a:bodyPr>
            <a:normAutofit fontScale="92500" lnSpcReduction="20000"/>
          </a:bodyPr>
          <a:lstStyle/>
          <a:p>
            <a:r>
              <a:rPr lang="hr-HR" dirty="0" smtClean="0">
                <a:solidFill>
                  <a:schemeClr val="tx1"/>
                </a:solidFill>
              </a:rPr>
              <a:t>OSNOVNA  ŠKOLA VLADIMIRA PAVLOVIĆA ČAPLJINA               </a:t>
            </a:r>
          </a:p>
          <a:p>
            <a:r>
              <a:rPr lang="hr-HR" dirty="0" smtClean="0">
                <a:solidFill>
                  <a:schemeClr val="tx1"/>
                </a:solidFill>
              </a:rPr>
              <a:t>                                      Travanj, 2020. god.</a:t>
            </a:r>
          </a:p>
          <a:p>
            <a:r>
              <a:rPr lang="hr-HR" dirty="0" smtClean="0">
                <a:solidFill>
                  <a:schemeClr val="tx1"/>
                </a:solidFill>
              </a:rPr>
              <a:t>   </a:t>
            </a:r>
            <a:endParaRPr lang="hr-HR" dirty="0">
              <a:solidFill>
                <a:schemeClr val="tx1"/>
              </a:solidFill>
            </a:endParaRPr>
          </a:p>
        </p:txBody>
      </p:sp>
      <p:pic>
        <p:nvPicPr>
          <p:cNvPr id="8" name="Slika 7" descr="C:\Users\Home\Pictures\Svjetski dan zdravlja\20200408_1210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14290"/>
            <a:ext cx="211133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Slika 8" descr="C:\Users\Home\Pictures\Nova mapa\20200418_1127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785794"/>
            <a:ext cx="3737575" cy="1674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Slika 10" descr="C:\Users\Home\Pictures\Nova mapa\20200418_11161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071942"/>
            <a:ext cx="2279203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hr-HR" sz="1800" b="1" dirty="0" smtClean="0">
                <a:solidFill>
                  <a:schemeClr val="tx1"/>
                </a:solidFill>
              </a:rPr>
              <a:t>DJECA I RODITELJI U OVOM PERIODU DOŽIVLJAVAJU “LAVINU EMOCIJA”</a:t>
            </a:r>
            <a:br>
              <a:rPr lang="hr-HR" sz="1800" b="1" dirty="0" smtClean="0">
                <a:solidFill>
                  <a:schemeClr val="tx1"/>
                </a:solidFill>
              </a:rPr>
            </a:br>
            <a:endParaRPr lang="hr-HR" sz="1800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-  Roditeljima u ovoj situaciji korona krize  je posebno teško. </a:t>
            </a:r>
          </a:p>
          <a:p>
            <a:pPr>
              <a:buNone/>
            </a:pPr>
            <a:r>
              <a:rPr lang="hr-HR" smtClean="0"/>
              <a:t>   Mnogi  </a:t>
            </a:r>
            <a:r>
              <a:rPr lang="hr-HR" dirty="0" smtClean="0"/>
              <a:t>se pitaju  jesu li reakcije  i emocije  djece, ali i njih samih, u ovom periodu“normalne”.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- U redu je osjećati što god da osjećate u ovim trenucima, niste jedini! </a:t>
            </a:r>
          </a:p>
          <a:p>
            <a:pPr>
              <a:buNone/>
            </a:pPr>
            <a:endParaRPr lang="hr-HR" dirty="0" smtClean="0"/>
          </a:p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flipH="1">
            <a:off x="7924800" y="-571528"/>
            <a:ext cx="147662" cy="285752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214282" y="428604"/>
            <a:ext cx="7467600" cy="61882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   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</a:t>
            </a:r>
          </a:p>
          <a:p>
            <a:pPr>
              <a:buNone/>
            </a:pPr>
            <a:r>
              <a:rPr lang="hr-HR" dirty="0" smtClean="0"/>
              <a:t>   </a:t>
            </a:r>
            <a:r>
              <a:rPr lang="hr-HR" sz="2000" dirty="0" smtClean="0"/>
              <a:t>● Situacija karantene</a:t>
            </a:r>
          </a:p>
          <a:p>
            <a:pPr>
              <a:buNone/>
            </a:pPr>
            <a:r>
              <a:rPr lang="hr-HR" sz="2000" dirty="0" smtClean="0"/>
              <a:t>    ●  Rad od kuće</a:t>
            </a:r>
          </a:p>
          <a:p>
            <a:pPr>
              <a:buNone/>
            </a:pPr>
            <a:r>
              <a:rPr lang="hr-HR" sz="2000" dirty="0" smtClean="0"/>
              <a:t>    ●  Nemogućnost izlaska djece iz kuće (koja imaju prirodnu  </a:t>
            </a:r>
          </a:p>
          <a:p>
            <a:pPr>
              <a:buNone/>
            </a:pPr>
            <a:r>
              <a:rPr lang="hr-HR" sz="2000" dirty="0" smtClean="0"/>
              <a:t>        potrebu za kretanjem) . Teškoće discipliniranja.</a:t>
            </a:r>
          </a:p>
          <a:p>
            <a:pPr>
              <a:buNone/>
            </a:pPr>
            <a:r>
              <a:rPr lang="hr-HR" sz="2000" dirty="0" smtClean="0"/>
              <a:t>    ● </a:t>
            </a:r>
            <a:r>
              <a:rPr lang="hr-HR" sz="2000" dirty="0" err="1" smtClean="0"/>
              <a:t>Online</a:t>
            </a:r>
            <a:r>
              <a:rPr lang="hr-HR" sz="2000" dirty="0" smtClean="0"/>
              <a:t> nastava </a:t>
            </a:r>
          </a:p>
          <a:p>
            <a:pPr>
              <a:buNone/>
            </a:pPr>
            <a:r>
              <a:rPr lang="hr-HR" sz="2000" dirty="0" smtClean="0"/>
              <a:t>    ● Nesigurnosti radnog mjesta, financijski problemi…</a:t>
            </a:r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       </a:t>
            </a:r>
          </a:p>
          <a:p>
            <a:pPr>
              <a:buNone/>
            </a:pPr>
            <a:r>
              <a:rPr lang="hr-HR" sz="2000" dirty="0" smtClean="0"/>
              <a:t>     ● Strah              ● Frustracija           ● Ljutnja</a:t>
            </a:r>
          </a:p>
          <a:p>
            <a:pPr>
              <a:buNone/>
            </a:pPr>
            <a:r>
              <a:rPr lang="hr-HR" sz="2000" dirty="0" smtClean="0"/>
              <a:t>     ● Tjeskoba        ● Anksioznost          ● Zamjeranje      </a:t>
            </a:r>
          </a:p>
          <a:p>
            <a:pPr>
              <a:buNone/>
            </a:pPr>
            <a:r>
              <a:rPr lang="hr-HR" sz="2000" dirty="0" smtClean="0"/>
              <a:t>     ● Umor             ● Manjak energije   ●  Napetost</a:t>
            </a:r>
            <a:endParaRPr lang="hr-HR" sz="2000" dirty="0"/>
          </a:p>
        </p:txBody>
      </p:sp>
      <p:sp>
        <p:nvSpPr>
          <p:cNvPr id="4" name="Pravokutnik 3"/>
          <p:cNvSpPr/>
          <p:nvPr/>
        </p:nvSpPr>
        <p:spPr>
          <a:xfrm>
            <a:off x="928662" y="428604"/>
            <a:ext cx="628654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tx1"/>
                </a:solidFill>
              </a:rPr>
              <a:t>ZAHTJEVNE  SITUACIJE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5" name="Strelica dolje 4"/>
          <p:cNvSpPr/>
          <p:nvPr/>
        </p:nvSpPr>
        <p:spPr>
          <a:xfrm>
            <a:off x="3643306" y="1142984"/>
            <a:ext cx="857256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/>
          <p:cNvSpPr/>
          <p:nvPr/>
        </p:nvSpPr>
        <p:spPr>
          <a:xfrm>
            <a:off x="857224" y="4429132"/>
            <a:ext cx="642942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tx1"/>
                </a:solidFill>
              </a:rPr>
              <a:t>DOVODE  DO  STRESA  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7" name="Strelica dolje 6"/>
          <p:cNvSpPr/>
          <p:nvPr/>
        </p:nvSpPr>
        <p:spPr>
          <a:xfrm>
            <a:off x="3929058" y="4071942"/>
            <a:ext cx="500066" cy="4069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Strelica dolje 7"/>
          <p:cNvSpPr/>
          <p:nvPr/>
        </p:nvSpPr>
        <p:spPr>
          <a:xfrm>
            <a:off x="3786182" y="4857760"/>
            <a:ext cx="85725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7496204" cy="58259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hr-HR" sz="2400" b="1" dirty="0" smtClean="0">
                <a:solidFill>
                  <a:schemeClr val="tx1"/>
                </a:solidFill>
              </a:rPr>
              <a:t>RODITELJSKI  STRES UTJEČE NA DJECU</a:t>
            </a:r>
            <a:endParaRPr lang="hr-HR" sz="2400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  </a:t>
            </a:r>
            <a:r>
              <a:rPr lang="hr-HR" sz="2000" dirty="0" smtClean="0"/>
              <a:t>- Roditelji koji su pod intenzivnijim stresom  skloniji su neadekvatnim roditeljskim postupcima, što kasnije  ostavlja trag na dijete.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                                             </a:t>
            </a:r>
            <a:r>
              <a:rPr lang="hr-HR" sz="1800" dirty="0" smtClean="0"/>
              <a:t>DOVODI  DO POGORŠANJA P                                                             PONAŠANJA ! </a:t>
            </a:r>
          </a:p>
          <a:p>
            <a:pPr>
              <a:buNone/>
            </a:pPr>
            <a:r>
              <a:rPr lang="hr-HR" dirty="0" smtClean="0"/>
              <a:t>   </a:t>
            </a:r>
          </a:p>
          <a:p>
            <a:pPr>
              <a:buNone/>
            </a:pPr>
            <a:r>
              <a:rPr lang="hr-HR" dirty="0" smtClean="0"/>
              <a:t>                                             </a:t>
            </a:r>
          </a:p>
          <a:p>
            <a:pPr>
              <a:buNone/>
            </a:pPr>
            <a:r>
              <a:rPr lang="hr-HR" dirty="0" smtClean="0"/>
              <a:t>  </a:t>
            </a:r>
            <a:r>
              <a:rPr lang="hr-HR" sz="2000" dirty="0" smtClean="0"/>
              <a:t>- Premda djeci i mladima ukidanje  odlazaka u školu može predstavljati određenu radost , s druge strane valja napomenuti kako oni nemogućnost druženja s vršnjacima iz škole i prijateljima mogu samo po sebi doživljavati kao </a:t>
            </a:r>
          </a:p>
          <a:p>
            <a:pPr>
              <a:buNone/>
            </a:pPr>
            <a:r>
              <a:rPr lang="hr-HR" sz="2000" dirty="0" smtClean="0"/>
              <a:t>    k a z n u.  </a:t>
            </a:r>
          </a:p>
          <a:p>
            <a:pPr>
              <a:buNone/>
            </a:pPr>
            <a:endParaRPr lang="hr-HR" dirty="0"/>
          </a:p>
        </p:txBody>
      </p:sp>
      <p:sp>
        <p:nvSpPr>
          <p:cNvPr id="5" name="Strelica udesno 4"/>
          <p:cNvSpPr/>
          <p:nvPr/>
        </p:nvSpPr>
        <p:spPr>
          <a:xfrm>
            <a:off x="571472" y="2285992"/>
            <a:ext cx="4000528" cy="17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b="1" dirty="0" smtClean="0">
                <a:solidFill>
                  <a:schemeClr val="tx1"/>
                </a:solidFill>
              </a:rPr>
              <a:t>TJELESNO  KAŽNJAVANJE I  PODIZANJE GLASA</a:t>
            </a:r>
            <a:endParaRPr lang="hr-H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642910" y="142852"/>
            <a:ext cx="7467600" cy="62596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r>
              <a:rPr lang="hr-HR" dirty="0" smtClean="0"/>
              <a:t>-  Za dobrobit djeteta najvažniji je odnos roditelj –dijete.  Suočavanje roditelja sa stresom i pomaganjem samima sebi na odgovarajući način, također i djeci izravno pomažemo kao modeli ponašanja.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</a:t>
            </a:r>
            <a:endParaRPr lang="hr-HR" dirty="0"/>
          </a:p>
        </p:txBody>
      </p:sp>
      <p:sp>
        <p:nvSpPr>
          <p:cNvPr id="5" name="Elipsa 4"/>
          <p:cNvSpPr/>
          <p:nvPr/>
        </p:nvSpPr>
        <p:spPr>
          <a:xfrm rot="-1020000">
            <a:off x="797743" y="2239931"/>
            <a:ext cx="2833608" cy="14494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tx1"/>
                </a:solidFill>
              </a:rPr>
              <a:t>NE OTEŽAVAJMO DJECI !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6" name="Elipsa 5"/>
          <p:cNvSpPr/>
          <p:nvPr/>
        </p:nvSpPr>
        <p:spPr>
          <a:xfrm rot="1140000">
            <a:off x="4010387" y="1665767"/>
            <a:ext cx="4118075" cy="3383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tx1"/>
                </a:solidFill>
              </a:rPr>
              <a:t>KAD GOVORIMO O DISCIPLINIRANJU  NE MISLIMO PRI  TOME  NA KAŽNJAVANJE,   NEGO NA </a:t>
            </a:r>
            <a:r>
              <a:rPr lang="hr-HR" b="1" u="sng" dirty="0" smtClean="0">
                <a:solidFill>
                  <a:schemeClr val="tx1"/>
                </a:solidFill>
              </a:rPr>
              <a:t>VODSTVO KROZ ODGOJ !</a:t>
            </a:r>
            <a:endParaRPr lang="hr-HR" b="1" u="sng" dirty="0">
              <a:solidFill>
                <a:schemeClr val="tx1"/>
              </a:solidFill>
            </a:endParaRPr>
          </a:p>
        </p:txBody>
      </p:sp>
      <p:sp>
        <p:nvSpPr>
          <p:cNvPr id="7" name="Elipsa 6"/>
          <p:cNvSpPr/>
          <p:nvPr/>
        </p:nvSpPr>
        <p:spPr>
          <a:xfrm rot="-600000">
            <a:off x="753044" y="3596048"/>
            <a:ext cx="3846743" cy="27974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tx1"/>
                </a:solidFill>
              </a:rPr>
              <a:t>NAGRADA JE VRLO MOĆNO SREDSTVO KOJIM POTIČEMO DJECU NA POŽELJNO PONAŠANJE !</a:t>
            </a:r>
            <a:endParaRPr lang="hr-H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Mora li dijete znati da se radi o </a:t>
            </a:r>
            <a:r>
              <a:rPr lang="hr-HR" b="1" dirty="0" err="1" smtClean="0">
                <a:solidFill>
                  <a:schemeClr val="tx1"/>
                </a:solidFill>
              </a:rPr>
              <a:t>pandemiji</a:t>
            </a:r>
            <a:r>
              <a:rPr lang="hr-HR" b="1" dirty="0" smtClean="0">
                <a:solidFill>
                  <a:schemeClr val="tx1"/>
                </a:solidFill>
              </a:rPr>
              <a:t>?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   Da. Svakako ! Vrijeme je suvremenih tehnologija i aktualnosti je nemoguće izbjeći. </a:t>
            </a:r>
          </a:p>
          <a:p>
            <a:pPr>
              <a:buNone/>
            </a:pPr>
            <a:r>
              <a:rPr lang="hr-HR" dirty="0" smtClean="0"/>
              <a:t>   Ono što nikako  ne smijemo raditi je  pokušavati  sakriti informacije od djece, ali s druge strane ne smijemo djecu preplaviti emocionalnim reakcijama. Važno je pronaći sredinu! </a:t>
            </a:r>
          </a:p>
          <a:p>
            <a:pPr>
              <a:buNone/>
            </a:pPr>
            <a:r>
              <a:rPr lang="hr-HR" dirty="0" smtClean="0"/>
              <a:t>  </a:t>
            </a:r>
          </a:p>
          <a:p>
            <a:pPr>
              <a:buNone/>
            </a:pPr>
            <a:r>
              <a:rPr lang="hr-HR" dirty="0" smtClean="0"/>
              <a:t>    Djeca putem društvenih mreža nailaze na mnoštvo neistinitih informacija. Roditelji su ti koji bi  djetetu ukratko trebali dati informaciju koja je bitna.</a:t>
            </a:r>
          </a:p>
          <a:p>
            <a:pPr>
              <a:buNone/>
            </a:pPr>
            <a:r>
              <a:rPr lang="hr-HR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hr-HR" sz="2800" b="1" dirty="0" smtClean="0">
                <a:solidFill>
                  <a:schemeClr val="tx1"/>
                </a:solidFill>
              </a:rPr>
              <a:t>Važno je osluškivati što djeca pričaju, pitaju i kako se osjećaju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2000" dirty="0" smtClean="0"/>
              <a:t>    PRIMJERI U OBLIKU INFOGRAFIKE   što reći djeci kada brinu, kako bi ih podržali u  izražavanju  osjećaja i olakšali im suočavanje sa zabrinutošću i tjeskobom koja nas okružuje.</a:t>
            </a:r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     </a:t>
            </a:r>
            <a:endParaRPr lang="hr-HR" sz="2000" dirty="0"/>
          </a:p>
        </p:txBody>
      </p:sp>
      <p:pic>
        <p:nvPicPr>
          <p:cNvPr id="4" name="Picture 2" descr="C:\Users\Home\Pictures\roditelji\20200416_1416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714620"/>
            <a:ext cx="3000396" cy="3906413"/>
          </a:xfrm>
          <a:prstGeom prst="rect">
            <a:avLst/>
          </a:prstGeom>
          <a:noFill/>
        </p:spPr>
      </p:pic>
      <p:pic>
        <p:nvPicPr>
          <p:cNvPr id="5" name="Picture 2" descr="C:\Users\Home\Pictures\roditelji\20200416_1415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571744"/>
            <a:ext cx="3071835" cy="4100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9916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just"/>
            <a:r>
              <a:rPr lang="hr-HR" b="1" dirty="0" smtClean="0">
                <a:solidFill>
                  <a:schemeClr val="tx1"/>
                </a:solidFill>
              </a:rPr>
              <a:t>Putem  </a:t>
            </a:r>
            <a:r>
              <a:rPr lang="hr-HR" b="1" dirty="0" err="1" smtClean="0">
                <a:solidFill>
                  <a:schemeClr val="tx1"/>
                </a:solidFill>
              </a:rPr>
              <a:t>online</a:t>
            </a:r>
            <a:r>
              <a:rPr lang="hr-HR" b="1" dirty="0" smtClean="0">
                <a:solidFill>
                  <a:schemeClr val="tx1"/>
                </a:solidFill>
              </a:rPr>
              <a:t> komunikacije s našim učenicima, zavirili smo u njihov  svijet .  Pokazali su kako  izgleda </a:t>
            </a:r>
            <a:r>
              <a:rPr lang="hr-HR" b="1" smtClean="0">
                <a:solidFill>
                  <a:schemeClr val="tx1"/>
                </a:solidFill>
              </a:rPr>
              <a:t>njihova briga.</a:t>
            </a:r>
            <a:endParaRPr lang="hr-HR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Home\Pictures\Svjetski dan zdravlja\20200408_10400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665101"/>
            <a:ext cx="4512919" cy="4192899"/>
          </a:xfrm>
          <a:prstGeom prst="rect">
            <a:avLst/>
          </a:prstGeom>
          <a:noFill/>
        </p:spPr>
      </p:pic>
      <p:pic>
        <p:nvPicPr>
          <p:cNvPr id="5" name="Picture 2" descr="C:\Users\Home\Pictures\Svjetski dan zdravlja\20200408_1040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619346"/>
            <a:ext cx="3178991" cy="4238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3654428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500034" y="4286256"/>
            <a:ext cx="7429552" cy="200026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/>
              <a:t>   Crtež nam dosta govori o potrebama djeteta, njegovom senzibilitetu  pa i strahovima.</a:t>
            </a:r>
          </a:p>
          <a:p>
            <a:pPr>
              <a:buNone/>
            </a:pPr>
            <a:r>
              <a:rPr lang="hr-HR" dirty="0" smtClean="0"/>
              <a:t>   Potičite crtanje i  hrabrite! Ono je važno za intelektualni i </a:t>
            </a:r>
            <a:r>
              <a:rPr lang="hr-HR" dirty="0" err="1" smtClean="0"/>
              <a:t>socio</a:t>
            </a:r>
            <a:r>
              <a:rPr lang="hr-HR" dirty="0" smtClean="0"/>
              <a:t> - emocionalni razvoj djeteta.</a:t>
            </a:r>
          </a:p>
          <a:p>
            <a:pPr>
              <a:buNone/>
            </a:pPr>
            <a:r>
              <a:rPr lang="hr-HR" dirty="0" smtClean="0"/>
              <a:t>   </a:t>
            </a:r>
            <a:endParaRPr lang="hr-HR" dirty="0"/>
          </a:p>
        </p:txBody>
      </p:sp>
      <p:pic>
        <p:nvPicPr>
          <p:cNvPr id="5" name="Picture 2" descr="C:\Users\Home\Pictures\Svjetski dan zdravlja\20200408_10402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1666" y="285728"/>
            <a:ext cx="4486305" cy="3714776"/>
          </a:xfrm>
          <a:prstGeom prst="rect">
            <a:avLst/>
          </a:prstGeom>
          <a:noFill/>
        </p:spPr>
      </p:pic>
      <p:pic>
        <p:nvPicPr>
          <p:cNvPr id="1026" name="Picture 2" descr="C:\Users\Home\Pictures\Svjetski dan zdravlja\20200408_1108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85728"/>
            <a:ext cx="4089348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EMPATIJA JE TEMELJ OPSTANKA LJUDSKOG  DRUŠTVA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dirty="0" smtClean="0"/>
              <a:t> - Empatiju kod djece je potrebno razvijati.  </a:t>
            </a:r>
          </a:p>
          <a:p>
            <a:pPr>
              <a:buNone/>
            </a:pPr>
            <a:r>
              <a:rPr lang="hr-HR" dirty="0" smtClean="0"/>
              <a:t>    Primjerom pokažimo kako biti čovjek. 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-  Kad bi sva djeca dobila empatiju u svojoj  </a:t>
            </a:r>
          </a:p>
          <a:p>
            <a:pPr>
              <a:buNone/>
            </a:pPr>
            <a:r>
              <a:rPr lang="hr-HR" dirty="0" smtClean="0"/>
              <a:t>     obitelji, ne bismo imali toliko veliki problem  </a:t>
            </a:r>
          </a:p>
          <a:p>
            <a:pPr>
              <a:buNone/>
            </a:pPr>
            <a:r>
              <a:rPr lang="hr-HR" dirty="0" smtClean="0"/>
              <a:t>     </a:t>
            </a:r>
            <a:r>
              <a:rPr lang="hr-HR" dirty="0" err="1" smtClean="0"/>
              <a:t>bullyinga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smtClean="0"/>
              <a:t> </a:t>
            </a:r>
          </a:p>
          <a:p>
            <a:pPr>
              <a:buNone/>
            </a:pPr>
            <a:r>
              <a:rPr lang="hr-HR" dirty="0" smtClean="0"/>
              <a:t>    </a:t>
            </a:r>
            <a:r>
              <a:rPr lang="hr-HR" b="1" u="sng" dirty="0" smtClean="0"/>
              <a:t>OVO JE VRIJEME  DA SE USMJERIMO NA        NAŠU OBITELJ I  ZAJEDNICU.</a:t>
            </a:r>
          </a:p>
          <a:p>
            <a:pPr>
              <a:buNone/>
            </a:pPr>
            <a:r>
              <a:rPr lang="hr-HR" dirty="0" smtClean="0"/>
              <a:t>    Brinimo jedni o drugima, pokažimo da nam je </a:t>
            </a:r>
          </a:p>
          <a:p>
            <a:pPr>
              <a:buNone/>
            </a:pPr>
            <a:r>
              <a:rPr lang="hr-HR" dirty="0" smtClean="0"/>
              <a:t>    stalo do dobra i zdravlja drugih u našem </a:t>
            </a:r>
          </a:p>
          <a:p>
            <a:pPr>
              <a:buNone/>
            </a:pPr>
            <a:r>
              <a:rPr lang="hr-HR" dirty="0" smtClean="0"/>
              <a:t>    društvu  pa ćemo se slijedom toga i odgovorno </a:t>
            </a:r>
          </a:p>
          <a:p>
            <a:pPr>
              <a:buNone/>
            </a:pPr>
            <a:r>
              <a:rPr lang="hr-HR" dirty="0" smtClean="0"/>
              <a:t>    ponašati vezano uz prenošenje bolesti i lakše </a:t>
            </a:r>
          </a:p>
          <a:p>
            <a:pPr>
              <a:buNone/>
            </a:pPr>
            <a:r>
              <a:rPr lang="hr-HR" dirty="0" smtClean="0"/>
              <a:t>   “trpjeti” socijalnu  distancu.</a:t>
            </a:r>
          </a:p>
          <a:p>
            <a:pPr>
              <a:buFontTx/>
              <a:buChar char="-"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Usredotočimo se na ono što možemo kontrolirati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/>
              <a:t>-  Ne možemo kontrolirati ono što će se dogoditi u budućnosti, korona virus, svjetsku ekonomiju…Ne možemo čarobno kontrolirati  svoje osjećaje,eliminirajući sav taj savršeno prirodan strah i tjeskobu. Ali možemo kontrolirati ono što  trenutno radimo. </a:t>
            </a:r>
          </a:p>
          <a:p>
            <a:pPr>
              <a:buNone/>
            </a:pPr>
            <a:r>
              <a:rPr lang="hr-HR" dirty="0" smtClean="0"/>
              <a:t>  </a:t>
            </a:r>
          </a:p>
          <a:p>
            <a:pPr>
              <a:buNone/>
            </a:pPr>
            <a:r>
              <a:rPr lang="hr-HR" dirty="0" smtClean="0"/>
              <a:t>-  Neka dom i obitelj za vas i vašu djecu  budu mjesto povezanosti, bliskosti, mira, pripadanja i sigurnosti. Razgovarajte s djecom, igrajte se, pokažite interes za njihove </a:t>
            </a:r>
            <a:r>
              <a:rPr lang="hr-HR" dirty="0" err="1" smtClean="0"/>
              <a:t>online</a:t>
            </a:r>
            <a:r>
              <a:rPr lang="hr-HR" dirty="0" smtClean="0"/>
              <a:t> aktivnosti, prijatelje, posebne interese, osjećaje i razmišljanje. 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I ovo će proći! 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r>
              <a:rPr lang="hr-HR" dirty="0" smtClean="0"/>
              <a:t>-  Ostanimo i dalje disciplinirani, ponašajmo se odgovorno i zrelo.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-  Djelatnici Osnovne škole Vladimira Pavlovića ovim  putem izražavaju </a:t>
            </a:r>
            <a:r>
              <a:rPr lang="hr-HR" smtClean="0"/>
              <a:t>poštovanje prema  </a:t>
            </a:r>
            <a:r>
              <a:rPr lang="hr-HR" dirty="0" smtClean="0"/>
              <a:t>svim roditeljima, liječnicima, medicinskim sestrama, tehničarima, vozačima, policiji, vatrogascima,  vojsci, djelatnicima u opskrbi i uslužnim djelatnostima neophodnim za život te N A Š I M </a:t>
            </a:r>
          </a:p>
          <a:p>
            <a:pPr>
              <a:buFontTx/>
              <a:buChar char="-"/>
            </a:pPr>
            <a:r>
              <a:rPr lang="hr-HR" dirty="0" smtClean="0"/>
              <a:t> V R I J E D N I M     U  Č E  N I  C  I  M  A ! </a:t>
            </a:r>
          </a:p>
          <a:p>
            <a:pPr>
              <a:buFontTx/>
              <a:buChar char="-"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 # OSTANIDOMA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7424766" cy="564360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endParaRPr lang="hr-HR" dirty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</a:t>
            </a:r>
            <a:r>
              <a:rPr lang="hr-HR" sz="1800" dirty="0" smtClean="0">
                <a:hlinkClick r:id="rId2"/>
              </a:rPr>
              <a:t>pedagoskasluzba1@</a:t>
            </a:r>
            <a:r>
              <a:rPr lang="hr-HR" sz="1800" dirty="0" err="1" smtClean="0">
                <a:hlinkClick r:id="rId2"/>
              </a:rPr>
              <a:t>gmail.com</a:t>
            </a:r>
            <a:endParaRPr lang="hr-HR" sz="1800" dirty="0" smtClean="0"/>
          </a:p>
          <a:p>
            <a:pPr>
              <a:buNone/>
            </a:pPr>
            <a:r>
              <a:rPr lang="hr-HR" sz="1800" dirty="0" smtClean="0"/>
              <a:t>    Blanka </a:t>
            </a:r>
            <a:r>
              <a:rPr lang="hr-HR" sz="1800" dirty="0" err="1" smtClean="0"/>
              <a:t>Karamatić</a:t>
            </a:r>
            <a:r>
              <a:rPr lang="hr-HR" sz="1800" dirty="0" smtClean="0"/>
              <a:t>, </a:t>
            </a:r>
            <a:r>
              <a:rPr lang="hr-HR" sz="1800" dirty="0" err="1" smtClean="0"/>
              <a:t>prof</a:t>
            </a:r>
            <a:r>
              <a:rPr lang="hr-HR" sz="1800" dirty="0" smtClean="0"/>
              <a:t>. pedagogije</a:t>
            </a:r>
          </a:p>
          <a:p>
            <a:pPr>
              <a:buNone/>
            </a:pPr>
            <a:r>
              <a:rPr lang="hr-HR" smtClean="0"/>
              <a:t>   </a:t>
            </a:r>
            <a:r>
              <a:rPr lang="hr-HR" sz="1800" dirty="0" smtClean="0"/>
              <a:t>Martina </a:t>
            </a:r>
            <a:r>
              <a:rPr lang="hr-HR" sz="1800" dirty="0" err="1" smtClean="0"/>
              <a:t>Tošić</a:t>
            </a:r>
            <a:r>
              <a:rPr lang="hr-HR" sz="1800" dirty="0" smtClean="0"/>
              <a:t>, </a:t>
            </a:r>
            <a:r>
              <a:rPr lang="hr-HR" sz="1800" dirty="0" err="1" smtClean="0"/>
              <a:t>prof</a:t>
            </a:r>
            <a:r>
              <a:rPr lang="hr-HR" sz="1800" dirty="0" smtClean="0"/>
              <a:t>. </a:t>
            </a:r>
            <a:r>
              <a:rPr lang="hr-HR" sz="1800" dirty="0" err="1" smtClean="0"/>
              <a:t>rehabilitator</a:t>
            </a:r>
            <a:endParaRPr lang="hr-HR" sz="1800" dirty="0" smtClean="0"/>
          </a:p>
          <a:p>
            <a:pPr>
              <a:buNone/>
            </a:pPr>
            <a:endParaRPr lang="hr-HR" sz="1800" dirty="0" smtClean="0"/>
          </a:p>
        </p:txBody>
      </p:sp>
      <p:pic>
        <p:nvPicPr>
          <p:cNvPr id="5" name="Rezervirano mjesto sadržaja 3" descr="Četiri milijarde smajlija na internetu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5" y="1142984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643</TotalTime>
  <Words>767</Words>
  <Application>Microsoft Office PowerPoint</Application>
  <PresentationFormat>Prikaz na zaslonu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Oriel</vt:lpstr>
      <vt:lpstr>  Roditeljski  stres</vt:lpstr>
      <vt:lpstr>DJECA I RODITELJI U OVOM PERIODU DOŽIVLJAVAJU “LAVINU EMOCIJA” </vt:lpstr>
      <vt:lpstr>Slajd 3</vt:lpstr>
      <vt:lpstr>RODITELJSKI  STRES UTJEČE NA DJECU</vt:lpstr>
      <vt:lpstr>Slajd 5</vt:lpstr>
      <vt:lpstr>Mora li dijete znati da se radi o pandemiji?</vt:lpstr>
      <vt:lpstr>Važno je osluškivati što djeca pričaju, pitaju i kako se osjećaju</vt:lpstr>
      <vt:lpstr>Putem  online komunikacije s našim učenicima, zavirili smo u njihov  svijet .  Pokazali su kako  izgleda njihova briga.</vt:lpstr>
      <vt:lpstr>Slajd 9</vt:lpstr>
      <vt:lpstr>EMPATIJA JE TEMELJ OPSTANKA LJUDSKOG  DRUŠTVA</vt:lpstr>
      <vt:lpstr>Usredotočimo se na ono što možemo kontrolirati</vt:lpstr>
      <vt:lpstr>I ovo će proći! </vt:lpstr>
      <vt:lpstr> # OSTANIDOMA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Home</dc:creator>
  <cp:lastModifiedBy>Home</cp:lastModifiedBy>
  <cp:revision>100</cp:revision>
  <dcterms:created xsi:type="dcterms:W3CDTF">2020-04-15T16:27:08Z</dcterms:created>
  <dcterms:modified xsi:type="dcterms:W3CDTF">2020-04-20T10:24:44Z</dcterms:modified>
</cp:coreProperties>
</file>